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15"/>
  </p:notesMasterIdLst>
  <p:sldIdLst>
    <p:sldId id="256" r:id="rId2"/>
    <p:sldId id="257" r:id="rId3"/>
    <p:sldId id="258" r:id="rId4"/>
    <p:sldId id="260" r:id="rId5"/>
    <p:sldId id="262" r:id="rId6"/>
    <p:sldId id="261" r:id="rId7"/>
    <p:sldId id="263" r:id="rId8"/>
    <p:sldId id="264" r:id="rId9"/>
    <p:sldId id="265" r:id="rId10"/>
    <p:sldId id="266" r:id="rId11"/>
    <p:sldId id="267" r:id="rId12"/>
    <p:sldId id="269" r:id="rId13"/>
    <p:sldId id="268"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napVertSplitter="1">
    <p:restoredLeft sz="15620"/>
    <p:restoredTop sz="94660"/>
  </p:normalViewPr>
  <p:slideViewPr>
    <p:cSldViewPr snapToGrid="0" snapToObjects="1">
      <p:cViewPr varScale="1">
        <p:scale>
          <a:sx n="91" d="100"/>
          <a:sy n="91" d="100"/>
        </p:scale>
        <p:origin x="-848"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notesMaster" Target="notesMasters/notesMaster1.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8C0F4F-4A30-C847-B422-BD7361165DAB}" type="datetimeFigureOut">
              <a:rPr lang="en-US" smtClean="0"/>
              <a:t>3/1/12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8DA2DFB-06C5-624C-994C-1240E415E4AC}"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8DA2DFB-06C5-624C-994C-1240E415E4AC}" type="slidenum">
              <a:rPr lang="en-US" smtClean="0"/>
              <a:t>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DE22BD5-EADE-E849-80A4-98BFC12A7A6C}" type="datetimeFigureOut">
              <a:rPr lang="en-US" smtClean="0"/>
              <a:t>3/1/12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90481C-537E-0447-9411-8B18F0708FA4}"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DE22BD5-EADE-E849-80A4-98BFC12A7A6C}" type="datetimeFigureOut">
              <a:rPr lang="en-US" smtClean="0"/>
              <a:t>3/1/12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90481C-537E-0447-9411-8B18F0708FA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DE22BD5-EADE-E849-80A4-98BFC12A7A6C}" type="datetimeFigureOut">
              <a:rPr lang="en-US" smtClean="0"/>
              <a:t>3/1/12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90481C-537E-0447-9411-8B18F0708FA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DE22BD5-EADE-E849-80A4-98BFC12A7A6C}" type="datetimeFigureOut">
              <a:rPr lang="en-US" smtClean="0"/>
              <a:t>3/1/12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90481C-537E-0447-9411-8B18F0708FA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DE22BD5-EADE-E849-80A4-98BFC12A7A6C}" type="datetimeFigureOut">
              <a:rPr lang="en-US" smtClean="0"/>
              <a:t>3/1/12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90481C-537E-0447-9411-8B18F0708FA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DE22BD5-EADE-E849-80A4-98BFC12A7A6C}" type="datetimeFigureOut">
              <a:rPr lang="en-US" smtClean="0"/>
              <a:t>3/1/12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90481C-537E-0447-9411-8B18F0708FA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DE22BD5-EADE-E849-80A4-98BFC12A7A6C}" type="datetimeFigureOut">
              <a:rPr lang="en-US" smtClean="0"/>
              <a:t>3/1/12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990481C-537E-0447-9411-8B18F0708FA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DE22BD5-EADE-E849-80A4-98BFC12A7A6C}" type="datetimeFigureOut">
              <a:rPr lang="en-US" smtClean="0"/>
              <a:t>3/1/12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990481C-537E-0447-9411-8B18F0708FA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E22BD5-EADE-E849-80A4-98BFC12A7A6C}" type="datetimeFigureOut">
              <a:rPr lang="en-US" smtClean="0"/>
              <a:t>3/1/12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990481C-537E-0447-9411-8B18F0708FA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E22BD5-EADE-E849-80A4-98BFC12A7A6C}" type="datetimeFigureOut">
              <a:rPr lang="en-US" smtClean="0"/>
              <a:t>3/1/12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90481C-537E-0447-9411-8B18F0708FA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E22BD5-EADE-E849-80A4-98BFC12A7A6C}" type="datetimeFigureOut">
              <a:rPr lang="en-US" smtClean="0"/>
              <a:t>3/1/12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90481C-537E-0447-9411-8B18F0708FA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E22BD5-EADE-E849-80A4-98BFC12A7A6C}" type="datetimeFigureOut">
              <a:rPr lang="en-US" smtClean="0"/>
              <a:t>3/1/12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90481C-537E-0447-9411-8B18F0708FA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6349"/>
            <a:ext cx="7772400" cy="1470025"/>
          </a:xfrm>
        </p:spPr>
        <p:txBody>
          <a:bodyPr/>
          <a:lstStyle/>
          <a:p>
            <a:r>
              <a:rPr lang="en-US" dirty="0" smtClean="0"/>
              <a:t>Dalene Matthee</a:t>
            </a:r>
            <a:endParaRPr lang="en-US" dirty="0"/>
          </a:p>
        </p:txBody>
      </p:sp>
      <p:sp>
        <p:nvSpPr>
          <p:cNvPr id="3" name="Subtitle 2"/>
          <p:cNvSpPr>
            <a:spLocks noGrp="1"/>
          </p:cNvSpPr>
          <p:nvPr>
            <p:ph type="subTitle" idx="1"/>
          </p:nvPr>
        </p:nvSpPr>
        <p:spPr>
          <a:xfrm>
            <a:off x="1409453" y="1073085"/>
            <a:ext cx="6400800" cy="1026577"/>
          </a:xfrm>
        </p:spPr>
        <p:txBody>
          <a:bodyPr>
            <a:normAutofit/>
          </a:bodyPr>
          <a:lstStyle/>
          <a:p>
            <a:r>
              <a:rPr lang="en-US" dirty="0" smtClean="0"/>
              <a:t>Her life and work </a:t>
            </a:r>
            <a:endParaRPr lang="en-US" dirty="0"/>
          </a:p>
        </p:txBody>
      </p:sp>
      <p:pic>
        <p:nvPicPr>
          <p:cNvPr id="5" name="Picture 4"/>
          <p:cNvPicPr>
            <a:picLocks noChangeAspect="1"/>
          </p:cNvPicPr>
          <p:nvPr/>
        </p:nvPicPr>
        <p:blipFill>
          <a:blip r:embed="rId2"/>
          <a:stretch>
            <a:fillRect/>
          </a:stretch>
        </p:blipFill>
        <p:spPr>
          <a:xfrm>
            <a:off x="-1" y="2099662"/>
            <a:ext cx="9144001" cy="4758338"/>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Turning Point in her career when she moved to </a:t>
            </a:r>
            <a:r>
              <a:rPr lang="en-US" dirty="0" err="1" smtClean="0"/>
              <a:t>Hartenbos</a:t>
            </a:r>
            <a:r>
              <a:rPr lang="en-US" dirty="0" smtClean="0"/>
              <a:t> and went backpacking in the </a:t>
            </a:r>
            <a:r>
              <a:rPr lang="en-US" dirty="0" err="1" smtClean="0"/>
              <a:t>Kynsna</a:t>
            </a:r>
            <a:r>
              <a:rPr lang="en-US" dirty="0" smtClean="0"/>
              <a:t> Forest along </a:t>
            </a:r>
            <a:r>
              <a:rPr lang="en-US" dirty="0" err="1" smtClean="0"/>
              <a:t>Outeniqua</a:t>
            </a:r>
            <a:r>
              <a:rPr lang="en-US" dirty="0" smtClean="0"/>
              <a:t> hiking trails. </a:t>
            </a:r>
          </a:p>
          <a:p>
            <a:r>
              <a:rPr lang="en-US" dirty="0" smtClean="0"/>
              <a:t>Gathered enough information in the forest for her four Forest Books: Circles in a Forest, Fiela’s Child, Mulberry Forest and Dream Forest. </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199634" y="1116540"/>
            <a:ext cx="4724400" cy="6126163"/>
          </a:xfrm>
        </p:spPr>
        <p:txBody>
          <a:bodyPr/>
          <a:lstStyle/>
          <a:p>
            <a:r>
              <a:rPr lang="en-US" dirty="0" smtClean="0">
                <a:solidFill>
                  <a:srgbClr val="000000"/>
                </a:solidFill>
              </a:rPr>
              <a:t>Circles </a:t>
            </a:r>
            <a:r>
              <a:rPr lang="en-US" dirty="0">
                <a:solidFill>
                  <a:srgbClr val="000000"/>
                </a:solidFill>
              </a:rPr>
              <a:t>in a </a:t>
            </a:r>
            <a:r>
              <a:rPr lang="en-US" dirty="0" smtClean="0">
                <a:solidFill>
                  <a:srgbClr val="000000"/>
                </a:solidFill>
              </a:rPr>
              <a:t>forest, 1984 was about </a:t>
            </a:r>
            <a:r>
              <a:rPr lang="en-US" dirty="0">
                <a:solidFill>
                  <a:srgbClr val="000000"/>
                </a:solidFill>
              </a:rPr>
              <a:t>the extermination of the </a:t>
            </a:r>
            <a:r>
              <a:rPr lang="en-US" dirty="0" smtClean="0">
                <a:solidFill>
                  <a:srgbClr val="000000"/>
                </a:solidFill>
              </a:rPr>
              <a:t>elephants </a:t>
            </a:r>
            <a:r>
              <a:rPr lang="en-US" dirty="0">
                <a:solidFill>
                  <a:srgbClr val="000000"/>
                </a:solidFill>
              </a:rPr>
              <a:t>and the exploitation of the </a:t>
            </a:r>
            <a:r>
              <a:rPr lang="en-US" dirty="0" smtClean="0">
                <a:solidFill>
                  <a:srgbClr val="000000"/>
                </a:solidFill>
              </a:rPr>
              <a:t>woodcutters of </a:t>
            </a:r>
            <a:r>
              <a:rPr lang="en-US" dirty="0">
                <a:solidFill>
                  <a:srgbClr val="000000"/>
                </a:solidFill>
              </a:rPr>
              <a:t>the </a:t>
            </a:r>
            <a:r>
              <a:rPr lang="en-US" dirty="0" smtClean="0">
                <a:solidFill>
                  <a:srgbClr val="000000"/>
                </a:solidFill>
              </a:rPr>
              <a:t>Knysna forest. </a:t>
            </a:r>
            <a:endParaRPr lang="en-US" dirty="0"/>
          </a:p>
        </p:txBody>
      </p:sp>
      <p:pic>
        <p:nvPicPr>
          <p:cNvPr id="4" name="Picture 3"/>
          <p:cNvPicPr>
            <a:picLocks noChangeAspect="1"/>
          </p:cNvPicPr>
          <p:nvPr/>
        </p:nvPicPr>
        <p:blipFill>
          <a:blip r:embed="rId2"/>
          <a:stretch>
            <a:fillRect/>
          </a:stretch>
        </p:blipFill>
        <p:spPr>
          <a:xfrm>
            <a:off x="237234" y="949059"/>
            <a:ext cx="3962400" cy="439420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92500"/>
          </a:bodyPr>
          <a:lstStyle/>
          <a:p>
            <a:r>
              <a:rPr lang="en-US" dirty="0" smtClean="0"/>
              <a:t>Did up to four year’s research before starting each book, travelling to Italy to learn the silk industry, England to explore the shipping industry, Netherlands, Robben Island, Mauritius. </a:t>
            </a:r>
          </a:p>
          <a:p>
            <a:r>
              <a:rPr lang="en-US" dirty="0"/>
              <a:t>She always translated the first draft of her books herself to ensure the correct transfer of culture-specific information. Or, as she put it, "to prevent the English from </a:t>
            </a:r>
            <a:r>
              <a:rPr lang="en-US" dirty="0" smtClean="0"/>
              <a:t>translating </a:t>
            </a:r>
            <a:r>
              <a:rPr lang="en-US" i="1" dirty="0" err="1" smtClean="0"/>
              <a:t>koekepanne</a:t>
            </a:r>
            <a:r>
              <a:rPr lang="en-US" dirty="0"/>
              <a:t> (ore trams) with cake pans". </a:t>
            </a:r>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4131199"/>
            <a:ext cx="8229600" cy="3674601"/>
          </a:xfrm>
        </p:spPr>
        <p:txBody>
          <a:bodyPr/>
          <a:lstStyle/>
          <a:p>
            <a:r>
              <a:rPr lang="en-US" dirty="0"/>
              <a:t>Her inspiration often came from the </a:t>
            </a:r>
            <a:r>
              <a:rPr lang="en-US" dirty="0" err="1"/>
              <a:t>splendour</a:t>
            </a:r>
            <a:r>
              <a:rPr lang="en-US" dirty="0"/>
              <a:t> of history, which she described as "often the only window through which one can climb to search for a silent truth. To search thoroughly and honestly." </a:t>
            </a:r>
            <a:br>
              <a:rPr lang="en-US" dirty="0"/>
            </a:br>
            <a:endParaRPr lang="en-US" dirty="0"/>
          </a:p>
          <a:p>
            <a:endParaRPr lang="en-US" dirty="0"/>
          </a:p>
        </p:txBody>
      </p:sp>
      <p:pic>
        <p:nvPicPr>
          <p:cNvPr id="4" name="Picture 3"/>
          <p:cNvPicPr>
            <a:picLocks noChangeAspect="1"/>
          </p:cNvPicPr>
          <p:nvPr/>
        </p:nvPicPr>
        <p:blipFill>
          <a:blip r:embed="rId2"/>
          <a:stretch>
            <a:fillRect/>
          </a:stretch>
        </p:blipFill>
        <p:spPr>
          <a:xfrm>
            <a:off x="0" y="0"/>
            <a:ext cx="9996981" cy="3887715"/>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91472"/>
            <a:ext cx="8229600" cy="1143000"/>
          </a:xfrm>
        </p:spPr>
        <p:txBody>
          <a:bodyPr/>
          <a:lstStyle/>
          <a:p>
            <a:r>
              <a:rPr lang="en-US" dirty="0" smtClean="0"/>
              <a:t>Early Life</a:t>
            </a:r>
            <a:endParaRPr lang="en-US" dirty="0"/>
          </a:p>
        </p:txBody>
      </p:sp>
      <p:pic>
        <p:nvPicPr>
          <p:cNvPr id="7" name="Picture 6"/>
          <p:cNvPicPr>
            <a:picLocks noChangeAspect="1"/>
          </p:cNvPicPr>
          <p:nvPr/>
        </p:nvPicPr>
        <p:blipFill>
          <a:blip r:embed="rId3"/>
          <a:stretch>
            <a:fillRect/>
          </a:stretch>
        </p:blipFill>
        <p:spPr>
          <a:xfrm>
            <a:off x="301134" y="851528"/>
            <a:ext cx="4597064" cy="3293628"/>
          </a:xfrm>
          <a:prstGeom prst="rect">
            <a:avLst/>
          </a:prstGeom>
        </p:spPr>
      </p:pic>
      <p:sp>
        <p:nvSpPr>
          <p:cNvPr id="10" name="TextBox 9"/>
          <p:cNvSpPr txBox="1"/>
          <p:nvPr/>
        </p:nvSpPr>
        <p:spPr>
          <a:xfrm>
            <a:off x="4898198" y="1189528"/>
            <a:ext cx="3843566" cy="2677656"/>
          </a:xfrm>
          <a:prstGeom prst="rect">
            <a:avLst/>
          </a:prstGeom>
          <a:noFill/>
        </p:spPr>
        <p:txBody>
          <a:bodyPr wrap="square" rtlCol="0">
            <a:spAutoFit/>
          </a:bodyPr>
          <a:lstStyle/>
          <a:p>
            <a:pPr>
              <a:buFont typeface="Arial"/>
              <a:buChar char="•"/>
            </a:pPr>
            <a:r>
              <a:rPr lang="en-US" sz="2400" dirty="0" smtClean="0"/>
              <a:t>Dalene Matthee was born in Riversdale in the Southern Cape, South Africa on 13 October 1938 to </a:t>
            </a:r>
            <a:r>
              <a:rPr lang="en-US" sz="2400" dirty="0" err="1" smtClean="0"/>
              <a:t>Danie</a:t>
            </a:r>
            <a:r>
              <a:rPr lang="en-US" sz="2400" dirty="0" smtClean="0"/>
              <a:t> Scott (a direct descendant of Sir Walter Scott) and his wife Hester. </a:t>
            </a:r>
            <a:endParaRPr lang="en-US" sz="2400" dirty="0"/>
          </a:p>
        </p:txBody>
      </p:sp>
      <p:sp>
        <p:nvSpPr>
          <p:cNvPr id="13" name="TextBox 12"/>
          <p:cNvSpPr txBox="1"/>
          <p:nvPr/>
        </p:nvSpPr>
        <p:spPr>
          <a:xfrm>
            <a:off x="306484" y="4401241"/>
            <a:ext cx="8380316" cy="1569660"/>
          </a:xfrm>
          <a:prstGeom prst="rect">
            <a:avLst/>
          </a:prstGeom>
          <a:noFill/>
        </p:spPr>
        <p:txBody>
          <a:bodyPr wrap="square" rtlCol="0">
            <a:spAutoFit/>
          </a:bodyPr>
          <a:lstStyle/>
          <a:p>
            <a:pPr>
              <a:buFont typeface="Arial"/>
              <a:buChar char="•"/>
            </a:pPr>
            <a:r>
              <a:rPr lang="en-US" sz="2400" dirty="0" smtClean="0"/>
              <a:t>Her father was a builder and her mother a housewife. Dalene was the middle child in a family of five children. She attended </a:t>
            </a:r>
            <a:r>
              <a:rPr lang="en-US" sz="2400" dirty="0" err="1" smtClean="0"/>
              <a:t>Langenhoven</a:t>
            </a:r>
            <a:r>
              <a:rPr lang="en-US" sz="2400" dirty="0" smtClean="0"/>
              <a:t> High School in Riversdale where she was often praised for her outstanding essays. </a:t>
            </a:r>
            <a:endParaRPr lang="en-US"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3395988"/>
            <a:ext cx="8229600" cy="2730175"/>
          </a:xfrm>
        </p:spPr>
        <p:txBody>
          <a:bodyPr>
            <a:normAutofit fontScale="92500"/>
          </a:bodyPr>
          <a:lstStyle/>
          <a:p>
            <a:r>
              <a:rPr lang="en-US" dirty="0" smtClean="0"/>
              <a:t>She married at 18 in Riversdale </a:t>
            </a:r>
          </a:p>
          <a:p>
            <a:r>
              <a:rPr lang="en-US" dirty="0" smtClean="0"/>
              <a:t>Enrolled in Van </a:t>
            </a:r>
            <a:r>
              <a:rPr lang="en-US" dirty="0" err="1"/>
              <a:t>Z</a:t>
            </a:r>
            <a:r>
              <a:rPr lang="en-US" dirty="0" err="1" smtClean="0"/>
              <a:t>yl’s</a:t>
            </a:r>
            <a:r>
              <a:rPr lang="en-US" dirty="0" smtClean="0"/>
              <a:t> </a:t>
            </a:r>
            <a:r>
              <a:rPr lang="en-US" dirty="0"/>
              <a:t>M</a:t>
            </a:r>
            <a:r>
              <a:rPr lang="en-US" dirty="0" smtClean="0"/>
              <a:t>usic school</a:t>
            </a:r>
          </a:p>
          <a:p>
            <a:r>
              <a:rPr lang="en-US" dirty="0" smtClean="0"/>
              <a:t>Started to write children’s stories for </a:t>
            </a:r>
            <a:r>
              <a:rPr lang="en-US" dirty="0"/>
              <a:t>the </a:t>
            </a:r>
            <a:r>
              <a:rPr lang="en-US" dirty="0" err="1"/>
              <a:t>SABC's</a:t>
            </a:r>
            <a:r>
              <a:rPr lang="en-US" dirty="0"/>
              <a:t> children's radio </a:t>
            </a:r>
            <a:r>
              <a:rPr lang="en-US" dirty="0" err="1"/>
              <a:t>programme</a:t>
            </a:r>
            <a:r>
              <a:rPr lang="en-US" dirty="0"/>
              <a:t> </a:t>
            </a:r>
            <a:r>
              <a:rPr lang="en-US" i="1" dirty="0" err="1"/>
              <a:t>Siembamba</a:t>
            </a:r>
            <a:r>
              <a:rPr lang="en-US" dirty="0"/>
              <a:t> to supplement the family's income. </a:t>
            </a:r>
          </a:p>
          <a:p>
            <a:endParaRPr lang="en-US" dirty="0" smtClean="0"/>
          </a:p>
        </p:txBody>
      </p:sp>
      <p:pic>
        <p:nvPicPr>
          <p:cNvPr id="4" name="Picture 3"/>
          <p:cNvPicPr>
            <a:picLocks noChangeAspect="1"/>
          </p:cNvPicPr>
          <p:nvPr/>
        </p:nvPicPr>
        <p:blipFill>
          <a:blip r:embed="rId2"/>
          <a:stretch>
            <a:fillRect/>
          </a:stretch>
        </p:blipFill>
        <p:spPr>
          <a:xfrm>
            <a:off x="1716465" y="0"/>
            <a:ext cx="5958774" cy="3395988"/>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105758" y="3741864"/>
            <a:ext cx="8229600" cy="1143000"/>
          </a:xfrm>
        </p:spPr>
        <p:txBody>
          <a:bodyPr/>
          <a:lstStyle/>
          <a:p>
            <a:endParaRPr lang="en-US" dirty="0"/>
          </a:p>
        </p:txBody>
      </p:sp>
      <p:sp>
        <p:nvSpPr>
          <p:cNvPr id="3" name="Content Placeholder 2"/>
          <p:cNvSpPr>
            <a:spLocks noGrp="1"/>
          </p:cNvSpPr>
          <p:nvPr>
            <p:ph idx="1"/>
          </p:nvPr>
        </p:nvSpPr>
        <p:spPr>
          <a:xfrm>
            <a:off x="457200" y="3419405"/>
            <a:ext cx="8229600" cy="2977615"/>
          </a:xfrm>
        </p:spPr>
        <p:txBody>
          <a:bodyPr>
            <a:normAutofit/>
          </a:bodyPr>
          <a:lstStyle/>
          <a:p>
            <a:pPr>
              <a:buNone/>
            </a:pPr>
            <a:endParaRPr lang="en-US" dirty="0" smtClean="0"/>
          </a:p>
          <a:p>
            <a:pPr>
              <a:buNone/>
            </a:pPr>
            <a:endParaRPr lang="en-US" dirty="0" smtClean="0"/>
          </a:p>
          <a:p>
            <a:endParaRPr lang="en-US" dirty="0"/>
          </a:p>
        </p:txBody>
      </p:sp>
      <p:pic>
        <p:nvPicPr>
          <p:cNvPr id="4" name="Picture 3"/>
          <p:cNvPicPr>
            <a:picLocks noChangeAspect="1"/>
          </p:cNvPicPr>
          <p:nvPr/>
        </p:nvPicPr>
        <p:blipFill>
          <a:blip r:embed="rId2"/>
          <a:stretch>
            <a:fillRect/>
          </a:stretch>
        </p:blipFill>
        <p:spPr>
          <a:xfrm>
            <a:off x="1196814" y="0"/>
            <a:ext cx="6666642" cy="3092112"/>
          </a:xfrm>
          <a:prstGeom prst="rect">
            <a:avLst/>
          </a:prstGeom>
        </p:spPr>
      </p:pic>
      <p:pic>
        <p:nvPicPr>
          <p:cNvPr id="6" name="Picture 5"/>
          <p:cNvPicPr>
            <a:picLocks noChangeAspect="1"/>
          </p:cNvPicPr>
          <p:nvPr/>
        </p:nvPicPr>
        <p:blipFill>
          <a:blip r:embed="rId3"/>
          <a:stretch>
            <a:fillRect/>
          </a:stretch>
        </p:blipFill>
        <p:spPr>
          <a:xfrm>
            <a:off x="1196814" y="3419405"/>
            <a:ext cx="6666642" cy="3424351"/>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7050"/>
            <a:ext cx="8229600" cy="5819114"/>
          </a:xfrm>
        </p:spPr>
        <p:txBody>
          <a:bodyPr/>
          <a:lstStyle/>
          <a:p>
            <a:r>
              <a:rPr lang="en-US" dirty="0"/>
              <a:t>She</a:t>
            </a:r>
            <a:r>
              <a:rPr lang="en-US" dirty="0" smtClean="0"/>
              <a:t> started writing </a:t>
            </a:r>
            <a:r>
              <a:rPr lang="en-US" dirty="0"/>
              <a:t>short stories for popular Afrikaans magazines, always saying that she "would never write a novel as she did not know where to find enough information for a whole book".</a:t>
            </a:r>
            <a:r>
              <a:rPr lang="en-US" dirty="0" smtClean="0"/>
              <a:t> </a:t>
            </a:r>
          </a:p>
          <a:p>
            <a:r>
              <a:rPr lang="en-US" dirty="0" smtClean="0"/>
              <a:t>She would find enough information from her conservationist projects. </a:t>
            </a:r>
          </a:p>
          <a:p>
            <a:endParaRPr lang="en-US" dirty="0" smtClean="0"/>
          </a:p>
          <a:p>
            <a:r>
              <a:rPr lang="en-US" dirty="0" smtClean="0"/>
              <a:t>She first began working with Dr. Anton Rupert’s restoration team of </a:t>
            </a:r>
            <a:r>
              <a:rPr lang="en-US" dirty="0" err="1" smtClean="0"/>
              <a:t>Graaf-Reinet</a:t>
            </a:r>
            <a:endParaRPr lang="en-US" dirty="0" smtClean="0"/>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4914765"/>
            <a:ext cx="8229600" cy="1650872"/>
          </a:xfrm>
        </p:spPr>
        <p:txBody>
          <a:bodyPr/>
          <a:lstStyle/>
          <a:p>
            <a:pPr>
              <a:buNone/>
            </a:pPr>
            <a:r>
              <a:rPr lang="en-US" dirty="0" smtClean="0"/>
              <a:t>Conservation of the Forest </a:t>
            </a:r>
            <a:endParaRPr lang="en-US" dirty="0"/>
          </a:p>
        </p:txBody>
      </p:sp>
      <p:pic>
        <p:nvPicPr>
          <p:cNvPr id="4" name="Picture 3"/>
          <p:cNvPicPr>
            <a:picLocks noChangeAspect="1"/>
          </p:cNvPicPr>
          <p:nvPr/>
        </p:nvPicPr>
        <p:blipFill>
          <a:blip r:embed="rId2"/>
          <a:stretch>
            <a:fillRect/>
          </a:stretch>
        </p:blipFill>
        <p:spPr>
          <a:xfrm>
            <a:off x="-460514" y="0"/>
            <a:ext cx="9829800" cy="444500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65807"/>
            <a:ext cx="8229600" cy="6219478"/>
          </a:xfrm>
        </p:spPr>
        <p:txBody>
          <a:bodyPr>
            <a:normAutofit fontScale="92500" lnSpcReduction="10000"/>
          </a:bodyPr>
          <a:lstStyle/>
          <a:p>
            <a:r>
              <a:rPr lang="en-US" dirty="0"/>
              <a:t>Conservation was close to Dalene's heart. It started off with historic buildings which later turned into the conservation of the Knysna Forest, which started in 1978 when she first visited the forest. She felt strongly about</a:t>
            </a:r>
            <a:r>
              <a:rPr lang="en-US" dirty="0" smtClean="0"/>
              <a:t> its conservation</a:t>
            </a:r>
            <a:r>
              <a:rPr lang="en-US" dirty="0"/>
              <a:t>.</a:t>
            </a:r>
            <a:r>
              <a:rPr lang="en-US" dirty="0" smtClean="0"/>
              <a:t> </a:t>
            </a:r>
          </a:p>
          <a:p>
            <a:r>
              <a:rPr lang="en-US" dirty="0"/>
              <a:t>Dalene respected the Forest and always said one should never enter the forest with a negative attitude. She always asked the Forest's permission before doing research or taking visitors to the forest. </a:t>
            </a:r>
            <a:br>
              <a:rPr lang="en-US" dirty="0"/>
            </a:br>
            <a:r>
              <a:rPr lang="en-US" dirty="0" smtClean="0"/>
              <a:t/>
            </a:r>
            <a:br>
              <a:rPr lang="en-US" dirty="0" smtClean="0"/>
            </a:br>
            <a:r>
              <a:rPr lang="en-US" dirty="0" smtClean="0"/>
              <a:t/>
            </a:r>
            <a:br>
              <a:rPr lang="en-US" dirty="0" smtClean="0"/>
            </a:br>
            <a:endParaRPr lang="en-US" dirty="0"/>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32660"/>
            <a:ext cx="8229600" cy="5693504"/>
          </a:xfrm>
        </p:spPr>
        <p:txBody>
          <a:bodyPr>
            <a:normAutofit fontScale="92500" lnSpcReduction="10000"/>
          </a:bodyPr>
          <a:lstStyle/>
          <a:p>
            <a:r>
              <a:rPr lang="en-US" dirty="0" smtClean="0"/>
              <a:t>In 1986, Dalene became the first recipient of the Southern African Institute of Forestry's Award outside the Department of Forestry. She was also the first woman to receive this accolade. She received this award for her work on the Knysna Forest, the early woodcutters' communities and the development of the timber industry in Knysna. </a:t>
            </a:r>
          </a:p>
          <a:p>
            <a:pPr>
              <a:buNone/>
            </a:pPr>
            <a:endParaRPr lang="en-US" dirty="0" smtClean="0"/>
          </a:p>
          <a:p>
            <a:r>
              <a:rPr lang="en-US" dirty="0" smtClean="0"/>
              <a:t>In 2004, the Department of Forestry bestowed this honor on her for a second time to acknowledge her exceptional services to forestry in Southern Africa. </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Her Works</a:t>
            </a:r>
            <a:endParaRPr lang="en-US" dirty="0"/>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1489868" y="1166417"/>
            <a:ext cx="6422605" cy="5345644"/>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1">
      <a:dk1>
        <a:srgbClr val="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4737</TotalTime>
  <Words>552</Words>
  <Application>Microsoft Macintosh PowerPoint</Application>
  <PresentationFormat>On-screen Show (4:3)</PresentationFormat>
  <Paragraphs>27</Paragraphs>
  <Slides>13</Slides>
  <Notes>1</Notes>
  <HiddenSlides>0</HiddenSlides>
  <MMClips>0</MMClips>
  <ScaleCrop>false</ScaleCrop>
  <HeadingPairs>
    <vt:vector size="4" baseType="variant">
      <vt:variant>
        <vt:lpstr>Design Template</vt:lpstr>
      </vt:variant>
      <vt:variant>
        <vt:i4>1</vt:i4>
      </vt:variant>
      <vt:variant>
        <vt:lpstr>Slide Titles</vt:lpstr>
      </vt:variant>
      <vt:variant>
        <vt:i4>13</vt:i4>
      </vt:variant>
    </vt:vector>
  </HeadingPairs>
  <TitlesOfParts>
    <vt:vector size="14" baseType="lpstr">
      <vt:lpstr>Office Theme</vt:lpstr>
      <vt:lpstr>Dalene Matthee</vt:lpstr>
      <vt:lpstr>Early Life</vt:lpstr>
      <vt:lpstr>Slide 3</vt:lpstr>
      <vt:lpstr>Slide 4</vt:lpstr>
      <vt:lpstr>Slide 5</vt:lpstr>
      <vt:lpstr>Slide 6</vt:lpstr>
      <vt:lpstr>Slide 7</vt:lpstr>
      <vt:lpstr>Slide 8</vt:lpstr>
      <vt:lpstr>Her Works</vt:lpstr>
      <vt:lpstr>Slide 10</vt:lpstr>
      <vt:lpstr>Slide 11</vt:lpstr>
      <vt:lpstr>Slide 12</vt:lpstr>
      <vt:lpstr>Slide 13</vt:lpstr>
    </vt:vector>
  </TitlesOfParts>
  <Company>AISK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Dalene Matthee</dc:title>
  <dc:creator>Bryan Ho-On</dc:creator>
  <cp:lastModifiedBy>Bryan Ho-On</cp:lastModifiedBy>
  <cp:revision>5</cp:revision>
  <dcterms:created xsi:type="dcterms:W3CDTF">2012-03-01T15:15:07Z</dcterms:created>
  <dcterms:modified xsi:type="dcterms:W3CDTF">2012-03-04T22:12:19Z</dcterms:modified>
</cp:coreProperties>
</file>